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7294" autoAdjust="0"/>
    <p:restoredTop sz="94660"/>
  </p:normalViewPr>
  <p:slideViewPr>
    <p:cSldViewPr>
      <p:cViewPr varScale="1">
        <p:scale>
          <a:sx n="41" d="100"/>
          <a:sy n="41" d="100"/>
        </p:scale>
        <p:origin x="-120" y="-60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C34D00FA-EFD0-4910-9E88-EE1624874220}" type="datetimeFigureOut">
              <a:rPr lang="en-US" smtClean="0"/>
              <a:pPr/>
              <a:t>1/6/2010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2FA5FF81-DFCD-46C5-A89E-9421DEC225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34D00FA-EFD0-4910-9E88-EE1624874220}" type="datetimeFigureOut">
              <a:rPr lang="en-US" smtClean="0"/>
              <a:pPr/>
              <a:t>1/6/2010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FA5FF81-DFCD-46C5-A89E-9421DEC225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34D00FA-EFD0-4910-9E88-EE1624874220}" type="datetimeFigureOut">
              <a:rPr lang="en-US" smtClean="0"/>
              <a:pPr/>
              <a:t>1/6/2010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FA5FF81-DFCD-46C5-A89E-9421DEC225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34D00FA-EFD0-4910-9E88-EE1624874220}" type="datetimeFigureOut">
              <a:rPr lang="en-US" smtClean="0"/>
              <a:pPr/>
              <a:t>1/6/2010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FA5FF81-DFCD-46C5-A89E-9421DEC225D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34D00FA-EFD0-4910-9E88-EE1624874220}" type="datetimeFigureOut">
              <a:rPr lang="en-US" smtClean="0"/>
              <a:pPr/>
              <a:t>1/6/2010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FA5FF81-DFCD-46C5-A89E-9421DEC225D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34D00FA-EFD0-4910-9E88-EE1624874220}" type="datetimeFigureOut">
              <a:rPr lang="en-US" smtClean="0"/>
              <a:pPr/>
              <a:t>1/6/2010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FA5FF81-DFCD-46C5-A89E-9421DEC225D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34D00FA-EFD0-4910-9E88-EE1624874220}" type="datetimeFigureOut">
              <a:rPr lang="en-US" smtClean="0"/>
              <a:pPr/>
              <a:t>1/6/2010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FA5FF81-DFCD-46C5-A89E-9421DEC225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34D00FA-EFD0-4910-9E88-EE1624874220}" type="datetimeFigureOut">
              <a:rPr lang="en-US" smtClean="0"/>
              <a:pPr/>
              <a:t>1/6/2010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FA5FF81-DFCD-46C5-A89E-9421DEC225D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C34D00FA-EFD0-4910-9E88-EE1624874220}" type="datetimeFigureOut">
              <a:rPr lang="en-US" smtClean="0"/>
              <a:pPr/>
              <a:t>1/6/2010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FA5FF81-DFCD-46C5-A89E-9421DEC225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C34D00FA-EFD0-4910-9E88-EE1624874220}" type="datetimeFigureOut">
              <a:rPr lang="en-US" smtClean="0"/>
              <a:pPr/>
              <a:t>1/6/2010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FA5FF81-DFCD-46C5-A89E-9421DEC225D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C34D00FA-EFD0-4910-9E88-EE1624874220}" type="datetimeFigureOut">
              <a:rPr lang="en-US" smtClean="0"/>
              <a:pPr/>
              <a:t>1/6/2010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2FA5FF81-DFCD-46C5-A89E-9421DEC225DC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C34D00FA-EFD0-4910-9E88-EE1624874220}" type="datetimeFigureOut">
              <a:rPr lang="en-US" smtClean="0"/>
              <a:pPr/>
              <a:t>1/6/2010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2FA5FF81-DFCD-46C5-A89E-9421DEC225D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 </a:t>
            </a:r>
            <a:r>
              <a:rPr lang="en-US" dirty="0"/>
              <a:t/>
            </a:r>
            <a:br>
              <a:rPr lang="en-US" dirty="0"/>
            </a:br>
            <a:r>
              <a:rPr lang="en-US" b="1" dirty="0"/>
              <a:t>Partner Notification and Treatment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pic>
        <p:nvPicPr>
          <p:cNvPr id="4" name="Picture 3" descr="Naco Log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772400" y="457200"/>
            <a:ext cx="944563" cy="70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Partner </a:t>
            </a:r>
            <a:r>
              <a:rPr lang="en-US" dirty="0"/>
              <a:t>Notification and STI treatment are 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needed </a:t>
            </a:r>
            <a:r>
              <a:rPr lang="en-US" dirty="0"/>
              <a:t>to </a:t>
            </a:r>
            <a:r>
              <a:rPr lang="en-US" dirty="0" smtClean="0"/>
              <a:t>prevent:</a:t>
            </a:r>
            <a:endParaRPr lang="en-US" dirty="0" smtClean="0"/>
          </a:p>
          <a:p>
            <a:pPr>
              <a:buNone/>
            </a:pPr>
            <a:endParaRPr lang="en-US" dirty="0"/>
          </a:p>
          <a:p>
            <a:pPr lvl="1">
              <a:buFont typeface="Arial" pitchFamily="34" charset="0"/>
              <a:buChar char="•"/>
            </a:pPr>
            <a:r>
              <a:rPr lang="en-US" sz="2400" dirty="0"/>
              <a:t>STI re-infection</a:t>
            </a:r>
          </a:p>
          <a:p>
            <a:pPr lvl="1">
              <a:buFont typeface="Arial" pitchFamily="34" charset="0"/>
              <a:buChar char="•"/>
            </a:pPr>
            <a:r>
              <a:rPr lang="en-US" sz="2400" dirty="0" smtClean="0"/>
              <a:t>Further </a:t>
            </a:r>
            <a:r>
              <a:rPr lang="en-US" sz="2400" dirty="0"/>
              <a:t>spread of STI, and</a:t>
            </a:r>
          </a:p>
          <a:p>
            <a:pPr lvl="1">
              <a:buFont typeface="Arial" pitchFamily="34" charset="0"/>
              <a:buChar char="•"/>
            </a:pPr>
            <a:r>
              <a:rPr lang="en-US" sz="2400" dirty="0"/>
              <a:t>P</a:t>
            </a:r>
            <a:r>
              <a:rPr lang="en-US" sz="2400" dirty="0" smtClean="0"/>
              <a:t>ossible </a:t>
            </a:r>
            <a:r>
              <a:rPr lang="en-US" sz="2400" dirty="0"/>
              <a:t>long term effects of untreated STI for the partner</a:t>
            </a:r>
          </a:p>
          <a:p>
            <a:pPr>
              <a:buNone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Need for Partner Notification and Treatment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What are the barriers to partner notification?</a:t>
            </a:r>
          </a:p>
          <a:p>
            <a:pPr>
              <a:buNone/>
            </a:pPr>
            <a:endParaRPr lang="en-US" dirty="0"/>
          </a:p>
          <a:p>
            <a:pPr lvl="0"/>
            <a:r>
              <a:rPr lang="en-US" dirty="0"/>
              <a:t>What are the possible ways to counsel clients to overcome those barriers</a:t>
            </a:r>
            <a:r>
              <a:rPr lang="en-US" dirty="0" smtClean="0"/>
              <a:t>?</a:t>
            </a:r>
          </a:p>
          <a:p>
            <a:pPr lvl="0">
              <a:buNone/>
            </a:pPr>
            <a:endParaRPr lang="en-US" dirty="0"/>
          </a:p>
          <a:p>
            <a:pPr>
              <a:buNone/>
            </a:pPr>
            <a:endParaRPr lang="en-US" dirty="0" smtClean="0"/>
          </a:p>
          <a:p>
            <a:pPr>
              <a:buNone/>
            </a:pPr>
            <a:r>
              <a:rPr lang="en-US" dirty="0" smtClean="0"/>
              <a:t>Role </a:t>
            </a:r>
            <a:r>
              <a:rPr lang="en-US" dirty="0"/>
              <a:t>play – </a:t>
            </a:r>
            <a:r>
              <a:rPr lang="en-US" dirty="0" smtClean="0"/>
              <a:t>Barriers </a:t>
            </a:r>
            <a:r>
              <a:rPr lang="en-US" dirty="0"/>
              <a:t>and solutions to partner 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notification</a:t>
            </a:r>
            <a:endParaRPr lang="en-US" dirty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Group Work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dirty="0"/>
              <a:t>Telling a partner is often difficult as it can lead to conflicts and distrust in a relationship.</a:t>
            </a:r>
          </a:p>
          <a:p>
            <a:pPr>
              <a:buNone/>
            </a:pPr>
            <a:endParaRPr lang="en-US" dirty="0"/>
          </a:p>
          <a:p>
            <a:pPr lvl="0"/>
            <a:r>
              <a:rPr lang="en-US" dirty="0"/>
              <a:t>Clients need to feel convinced that:</a:t>
            </a:r>
          </a:p>
          <a:p>
            <a:pPr lvl="1">
              <a:buFont typeface="Arial" pitchFamily="34" charset="0"/>
              <a:buChar char="•"/>
            </a:pPr>
            <a:r>
              <a:rPr lang="en-US" dirty="0"/>
              <a:t>The benefits are greater than the possible problems</a:t>
            </a:r>
          </a:p>
          <a:p>
            <a:pPr lvl="1">
              <a:buFont typeface="Arial" pitchFamily="34" charset="0"/>
              <a:buChar char="•"/>
            </a:pPr>
            <a:r>
              <a:rPr lang="en-US" dirty="0"/>
              <a:t>Partner notification and treatment is needed even if the partner does not show any symptoms</a:t>
            </a:r>
          </a:p>
          <a:p>
            <a:pPr lvl="1">
              <a:buFont typeface="Arial" pitchFamily="34" charset="0"/>
              <a:buChar char="•"/>
            </a:pPr>
            <a:r>
              <a:rPr lang="en-US" dirty="0"/>
              <a:t>Partner notification is always voluntary </a:t>
            </a:r>
          </a:p>
          <a:p>
            <a:pPr lvl="1">
              <a:buFont typeface="Arial" pitchFamily="34" charset="0"/>
              <a:buChar char="•"/>
            </a:pPr>
            <a:r>
              <a:rPr lang="en-US" dirty="0"/>
              <a:t>The partner will be provided with confidential STI treatment services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Issues to be considered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en-US" dirty="0"/>
              <a:t>Once the client has agreed to tell a partner, counsellors will need to help the client explore the best way (for example, where, when, how) to tell the partner and the different ways a client can make sure the partner gets </a:t>
            </a:r>
            <a:r>
              <a:rPr lang="en-US" dirty="0" smtClean="0"/>
              <a:t>treatment </a:t>
            </a:r>
            <a:endParaRPr lang="en-US" dirty="0"/>
          </a:p>
          <a:p>
            <a:pPr>
              <a:buNone/>
            </a:pPr>
            <a:endParaRPr lang="en-US" dirty="0"/>
          </a:p>
          <a:p>
            <a:pPr lvl="0"/>
            <a:r>
              <a:rPr lang="en-US" dirty="0"/>
              <a:t>Counsellors should discuss how the partner may react to the news and what the client could do to decrease the chance of rejection, conflict and </a:t>
            </a:r>
            <a:r>
              <a:rPr lang="en-US" dirty="0" smtClean="0"/>
              <a:t>abuse</a:t>
            </a:r>
            <a:endParaRPr lang="en-US" dirty="0"/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Contd.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181600"/>
          </a:xfrm>
        </p:spPr>
        <p:txBody>
          <a:bodyPr>
            <a:normAutofit fontScale="92500" lnSpcReduction="20000"/>
          </a:bodyPr>
          <a:lstStyle/>
          <a:p>
            <a:pPr lvl="0"/>
            <a:r>
              <a:rPr lang="en-US" sz="2800" dirty="0"/>
              <a:t>Partner/s to be treated for same infection/s as client</a:t>
            </a:r>
          </a:p>
          <a:p>
            <a:pPr>
              <a:buNone/>
            </a:pPr>
            <a:endParaRPr lang="en-US" sz="2800" dirty="0"/>
          </a:p>
          <a:p>
            <a:pPr lvl="0"/>
            <a:r>
              <a:rPr lang="en-US" sz="2800" dirty="0"/>
              <a:t>Provider should be reasonably sure of presence of STI, especially in vaginal discharge cases</a:t>
            </a:r>
          </a:p>
          <a:p>
            <a:pPr>
              <a:buNone/>
            </a:pPr>
            <a:endParaRPr lang="en-US" sz="2800" dirty="0"/>
          </a:p>
          <a:p>
            <a:pPr lvl="0"/>
            <a:r>
              <a:rPr lang="en-US" sz="2800" dirty="0"/>
              <a:t>Special care of PID cases due to serious </a:t>
            </a:r>
            <a:r>
              <a:rPr lang="en-US" sz="2800" dirty="0" smtClean="0"/>
              <a:t>complications</a:t>
            </a:r>
          </a:p>
          <a:p>
            <a:pPr lvl="0">
              <a:buNone/>
            </a:pPr>
            <a:endParaRPr lang="en-US" sz="2800" dirty="0"/>
          </a:p>
          <a:p>
            <a:pPr lvl="0"/>
            <a:r>
              <a:rPr lang="en-US" sz="2800" dirty="0"/>
              <a:t>Provide “partner reporting card” or “coupon for free examination” as an incentive</a:t>
            </a:r>
          </a:p>
          <a:p>
            <a:pPr>
              <a:buNone/>
            </a:pPr>
            <a:endParaRPr lang="en-US" sz="2800" dirty="0"/>
          </a:p>
          <a:p>
            <a:pPr lvl="0"/>
            <a:r>
              <a:rPr lang="en-US" sz="2800" dirty="0"/>
              <a:t>Call for follow up – for compliance/cure and to see test reports, if advised 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Principles of Partner Notification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057400"/>
            <a:ext cx="8229600" cy="3949891"/>
          </a:xfrm>
        </p:spPr>
        <p:txBody>
          <a:bodyPr/>
          <a:lstStyle/>
          <a:p>
            <a:pPr lvl="0"/>
            <a:endParaRPr lang="en-US" dirty="0" smtClean="0"/>
          </a:p>
          <a:p>
            <a:pPr lvl="0"/>
            <a:r>
              <a:rPr lang="en-US" dirty="0" smtClean="0"/>
              <a:t>Refer </a:t>
            </a:r>
            <a:r>
              <a:rPr lang="en-US" dirty="0"/>
              <a:t>to checklists on:</a:t>
            </a:r>
          </a:p>
          <a:p>
            <a:pPr lvl="1">
              <a:buFont typeface="Wingdings" pitchFamily="2" charset="2"/>
              <a:buChar char="§"/>
            </a:pPr>
            <a:r>
              <a:rPr lang="en-US" sz="2400" dirty="0"/>
              <a:t>Re-infection</a:t>
            </a:r>
          </a:p>
          <a:p>
            <a:pPr lvl="1">
              <a:buFont typeface="Wingdings" pitchFamily="2" charset="2"/>
              <a:buChar char="§"/>
            </a:pPr>
            <a:r>
              <a:rPr lang="en-US" sz="2400" dirty="0"/>
              <a:t>Partner Notification</a:t>
            </a:r>
          </a:p>
          <a:p>
            <a:pPr>
              <a:buNone/>
            </a:pPr>
            <a:endParaRPr lang="en-US" dirty="0"/>
          </a:p>
          <a:p>
            <a:pPr lvl="0"/>
            <a:r>
              <a:rPr lang="en-US" dirty="0"/>
              <a:t>Role play</a:t>
            </a:r>
          </a:p>
          <a:p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dirty="0" err="1"/>
              <a:t>Counselling</a:t>
            </a:r>
            <a:r>
              <a:rPr lang="en-US" b="1" dirty="0"/>
              <a:t> for Partner Notification and Treatment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Naco Logo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4175067" y="3449017"/>
            <a:ext cx="793865" cy="590204"/>
          </a:xfrm>
          <a:prstGeom prst="rect">
            <a:avLst/>
          </a:prstGeom>
          <a:noFill/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381000" y="2057400"/>
            <a:ext cx="8229600" cy="1143000"/>
          </a:xfrm>
        </p:spPr>
        <p:txBody>
          <a:bodyPr/>
          <a:lstStyle/>
          <a:p>
            <a:pPr algn="ctr"/>
            <a:r>
              <a:rPr lang="en-US" dirty="0" smtClean="0"/>
              <a:t>THANK YOU!</a:t>
            </a:r>
            <a:endParaRPr lang="en-US" dirty="0"/>
          </a:p>
        </p:txBody>
      </p:sp>
      <p:pic>
        <p:nvPicPr>
          <p:cNvPr id="5" name="Picture 5" descr="Naco Logo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352800" y="3352800"/>
            <a:ext cx="1939925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27</TotalTime>
  <Words>297</Words>
  <Application>Microsoft Office PowerPoint</Application>
  <PresentationFormat>On-screen Show (4:3)</PresentationFormat>
  <Paragraphs>47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Concourse</vt:lpstr>
      <vt:lpstr>  Partner Notification and Treatment </vt:lpstr>
      <vt:lpstr>Need for Partner Notification and Treatment</vt:lpstr>
      <vt:lpstr>Group Work</vt:lpstr>
      <vt:lpstr>Issues to be considered</vt:lpstr>
      <vt:lpstr>Contd. </vt:lpstr>
      <vt:lpstr>Principles of Partner Notification </vt:lpstr>
      <vt:lpstr>Counselling for Partner Notification and Treatment</vt:lpstr>
      <vt:lpstr>THANK YOU!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TAPTI</dc:creator>
  <cp:lastModifiedBy>User</cp:lastModifiedBy>
  <cp:revision>14</cp:revision>
  <dcterms:created xsi:type="dcterms:W3CDTF">2009-12-15T14:19:48Z</dcterms:created>
  <dcterms:modified xsi:type="dcterms:W3CDTF">2010-01-06T10:09:33Z</dcterms:modified>
</cp:coreProperties>
</file>