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3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94" r:id="rId10"/>
    <p:sldId id="281" r:id="rId11"/>
    <p:sldId id="264" r:id="rId12"/>
    <p:sldId id="279" r:id="rId13"/>
    <p:sldId id="266" r:id="rId14"/>
    <p:sldId id="267" r:id="rId15"/>
    <p:sldId id="273" r:id="rId16"/>
    <p:sldId id="274" r:id="rId17"/>
    <p:sldId id="276" r:id="rId18"/>
    <p:sldId id="277" r:id="rId19"/>
    <p:sldId id="287" r:id="rId20"/>
    <p:sldId id="289" r:id="rId21"/>
    <p:sldId id="290" r:id="rId22"/>
    <p:sldId id="288" r:id="rId23"/>
    <p:sldId id="291" r:id="rId24"/>
    <p:sldId id="286" r:id="rId25"/>
    <p:sldId id="285" r:id="rId26"/>
    <p:sldId id="284" r:id="rId27"/>
    <p:sldId id="283" r:id="rId28"/>
    <p:sldId id="282" r:id="rId29"/>
    <p:sldId id="293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lgerian" pitchFamily="8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lgerian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4045" autoAdjust="0"/>
    <p:restoredTop sz="94660"/>
  </p:normalViewPr>
  <p:slideViewPr>
    <p:cSldViewPr showGuides="1">
      <p:cViewPr varScale="1">
        <p:scale>
          <a:sx n="75" d="100"/>
          <a:sy n="75" d="100"/>
        </p:scale>
        <p:origin x="-10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6BC0033-3007-475B-BD72-D09D5A534F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739E7-EEA6-48BB-A2F3-C0549C07BCE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651685-C894-48A6-AF4C-9D3C8FCAED1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6F9D04-1A79-4EA4-B746-F08B1024FFCF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211A1A-A387-493E-9A31-706B0F1EF06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543931-02A1-45BE-B93E-52BD34F88F1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F784CA-C7CE-4C56-886B-953EA6CF71A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4DCC00-A6E4-489E-8561-11BB0D40F80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1EECF0-64E2-4547-97E8-A901A607AF8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A5BB23-CDC2-49CD-93BC-C06D2E24933F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3FC9E7-294D-4F77-8CA4-CA566E9E9A8D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B270AF-286D-49D3-8247-AA59472D6B5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913EF2-F614-4630-AA7E-D9F1F838196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973079-8A78-41E2-8ADC-83F7E94FEC73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02775A-A068-48AE-A91A-B7E868A9773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589045-4521-4B75-86D4-1A8BFE2A131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BE5700C-B77C-4734-896A-9D09E7945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298B5-1BB1-498B-851D-E79D7DA45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6628A-1F9E-4774-932E-2D9E361493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13B1F-182A-4C94-99A0-0584CA247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5F32176-BA3F-4294-B635-8689A73635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795D24-E773-4717-AD24-7FA544842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AE6EC-2437-4E82-B6B8-027BE9323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9E8C6-132D-4A6D-A42E-74AC88D9B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69773DD-8AEB-4F69-A0E2-B1E01AC27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E6FF2-A7DA-4DC1-9BC8-D51DB52D5B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A5220FA4-0609-42DF-A02D-87A0B00800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182C2B-5DF8-42E6-8C36-E50B03A8E3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2" r:id="rId2"/>
    <p:sldLayoutId id="2147483997" r:id="rId3"/>
    <p:sldLayoutId id="2147483998" r:id="rId4"/>
    <p:sldLayoutId id="2147483999" r:id="rId5"/>
    <p:sldLayoutId id="2147483993" r:id="rId6"/>
    <p:sldLayoutId id="2147484000" r:id="rId7"/>
    <p:sldLayoutId id="2147483994" r:id="rId8"/>
    <p:sldLayoutId id="2147484001" r:id="rId9"/>
    <p:sldLayoutId id="2147483995" r:id="rId10"/>
    <p:sldLayoutId id="21474840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3810000"/>
            <a:ext cx="8382000" cy="1524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>
                <a:latin typeface="Algerian" pitchFamily="82" charset="0"/>
              </a:rPr>
              <a:t>RISK </a:t>
            </a:r>
            <a:r>
              <a:rPr lang="en-US" sz="4000" dirty="0" smtClean="0">
                <a:latin typeface="Algerian" pitchFamily="82" charset="0"/>
              </a:rPr>
              <a:t>REDUCTION COUNSELING</a:t>
            </a:r>
            <a:endParaRPr lang="en-US" sz="4000" dirty="0"/>
          </a:p>
        </p:txBody>
      </p:sp>
      <p:pic>
        <p:nvPicPr>
          <p:cNvPr id="9219" name="Picture 2" descr="Naco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0" y="2286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>
                <a:latin typeface="Algerian" pitchFamily="82" charset="0"/>
              </a:rPr>
              <a:t>Contd.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Process should be interactive and respectful of the client’s circumstances and readiness to change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r>
              <a:rPr lang="en-US" smtClean="0"/>
              <a:t>The first step is to make sure the client believes she or he is at risk and knows what the risks are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r>
              <a:rPr lang="en-US" smtClean="0"/>
              <a:t>While making a risk reduction plan the counsellor should help the client identify any difficulty that may be faced when carrying out the plan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MODEL OF RISK REDUCTION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686800" cy="5257800"/>
          </a:xfrm>
        </p:spPr>
        <p:txBody>
          <a:bodyPr>
            <a:normAutofit fontScale="92500" lnSpcReduction="10000"/>
          </a:bodyPr>
          <a:lstStyle/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2600" dirty="0" smtClean="0"/>
              <a:t>Level of readiness for change/Stages of change:-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/>
              <a:t>Pre-contemplation (Have not considered that they are at risk and need to use condoms)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/>
              <a:t>Contemplation (Become aware of their risk and subsequent need to use condoms)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/>
              <a:t>Preparation (Begin to think about using condoms in the next months)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/>
              <a:t>Action (Use condoms effectively for fewer than 6 months)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r>
              <a:rPr lang="en-US" sz="2600" dirty="0" smtClean="0"/>
              <a:t>Maintenance (Use condoms effectively for 6 months or more)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dirty="0" smtClean="0"/>
              <a:t> 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4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4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Tx/>
              <a:buChar char="-"/>
              <a:defRPr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 smtClean="0">
                <a:latin typeface="Algerian" pitchFamily="82" charset="0"/>
              </a:rPr>
              <a:t>clinical risk</a:t>
            </a:r>
            <a:br>
              <a:rPr lang="en-US" sz="4000" smtClean="0">
                <a:latin typeface="Algerian" pitchFamily="82" charset="0"/>
              </a:rPr>
            </a:br>
            <a:r>
              <a:rPr lang="en-US" sz="4000" smtClean="0">
                <a:latin typeface="Algerian" pitchFamily="82" charset="0"/>
              </a:rPr>
              <a:t>assessment</a:t>
            </a:r>
            <a:endParaRPr lang="en-US" sz="4000" smtClean="0"/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>
                <a:latin typeface="Algerian" pitchFamily="82" charset="0"/>
              </a:rPr>
              <a:t/>
            </a:r>
            <a:br>
              <a:rPr lang="en-US" sz="4000" dirty="0">
                <a:latin typeface="Algerian" pitchFamily="82" charset="0"/>
              </a:rPr>
            </a:br>
            <a:endParaRPr lang="en-US" sz="54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RISK ASSESSMENT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5257800"/>
          </a:xfrm>
        </p:spPr>
        <p:txBody>
          <a:bodyPr>
            <a:normAutofit/>
          </a:bodyPr>
          <a:lstStyle/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	Requires the </a:t>
            </a:r>
            <a:r>
              <a:rPr lang="en-US" dirty="0" err="1" smtClean="0"/>
              <a:t>counsellor</a:t>
            </a:r>
            <a:r>
              <a:rPr lang="en-US" dirty="0" smtClean="0"/>
              <a:t> to ask explicit questions about an individual’s various practices including:</a:t>
            </a:r>
          </a:p>
          <a:p>
            <a:pPr marL="320040" indent="320040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dirty="0" smtClean="0"/>
          </a:p>
          <a:p>
            <a:pPr marL="320040" indent="320040" fontAlgn="auto">
              <a:lnSpc>
                <a:spcPts val="348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Sexual practices</a:t>
            </a:r>
          </a:p>
          <a:p>
            <a:pPr marL="320040" indent="320040" fontAlgn="auto">
              <a:lnSpc>
                <a:spcPts val="348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Drug using practices</a:t>
            </a:r>
          </a:p>
          <a:p>
            <a:pPr marL="320040" indent="320040" fontAlgn="auto">
              <a:lnSpc>
                <a:spcPts val="348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Occupational practices</a:t>
            </a:r>
          </a:p>
          <a:p>
            <a:pPr marL="320040" indent="319088" fontAlgn="auto">
              <a:lnSpc>
                <a:spcPts val="348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Age </a:t>
            </a:r>
          </a:p>
          <a:p>
            <a:pPr marL="320040" indent="319088" fontAlgn="auto">
              <a:lnSpc>
                <a:spcPts val="348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Past history of STI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 smtClean="0">
                <a:latin typeface="Algerian" pitchFamily="82" charset="0"/>
              </a:rPr>
              <a:t>Why is </a:t>
            </a:r>
            <a:r>
              <a:rPr lang="en-US" sz="4000" dirty="0">
                <a:latin typeface="Algerian" pitchFamily="82" charset="0"/>
              </a:rPr>
              <a:t>it important to take a risk practice history?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530725"/>
          </a:xfrm>
        </p:spPr>
        <p:txBody>
          <a:bodyPr/>
          <a:lstStyle/>
          <a:p>
            <a:r>
              <a:rPr lang="en-US" smtClean="0"/>
              <a:t>To promote greater awareness and concern about STI and HIV</a:t>
            </a:r>
          </a:p>
          <a:p>
            <a:r>
              <a:rPr lang="en-US" smtClean="0"/>
              <a:t>To inform on prevention and education</a:t>
            </a:r>
          </a:p>
          <a:p>
            <a:r>
              <a:rPr lang="en-US" smtClean="0"/>
              <a:t>To determine necessary health investigations</a:t>
            </a:r>
          </a:p>
          <a:p>
            <a:r>
              <a:rPr lang="en-US" smtClean="0"/>
              <a:t>To provide feedback to the client regarding levels of risks associated with various practices</a:t>
            </a:r>
          </a:p>
          <a:p>
            <a:r>
              <a:rPr lang="en-US" smtClean="0"/>
              <a:t>To understand implications for treatment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latin typeface="Algerian" pitchFamily="82" charset="0"/>
              </a:rPr>
              <a:t>ASSESSMENT IS DONE IN THE FOLLOWING AREAS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81000" y="2057400"/>
            <a:ext cx="8229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Sexual history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Factors causing high risk sexual behaviour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Personalizing risk or perceived risk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>
                <a:latin typeface="Algerian" pitchFamily="82" charset="0"/>
              </a:rPr>
              <a:t>ASSESSMENT – SEXUAL HISTORY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While taking sexual history focus on :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Sexual preferences</a:t>
            </a:r>
          </a:p>
          <a:p>
            <a:r>
              <a:rPr lang="en-US" smtClean="0"/>
              <a:t>Sex partners</a:t>
            </a:r>
          </a:p>
          <a:p>
            <a:r>
              <a:rPr lang="en-US" smtClean="0"/>
              <a:t>Fantasies</a:t>
            </a:r>
          </a:p>
          <a:p>
            <a:r>
              <a:rPr lang="en-US" smtClean="0"/>
              <a:t>Condom use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latin typeface="Algerian" pitchFamily="82" charset="0"/>
              </a:rPr>
              <a:t>Assessment – factors causing </a:t>
            </a:r>
            <a:r>
              <a:rPr lang="en-US" sz="4000" dirty="0" smtClean="0">
                <a:latin typeface="Algerian" pitchFamily="82" charset="0"/>
              </a:rPr>
              <a:t>high risk sexual </a:t>
            </a:r>
            <a:r>
              <a:rPr lang="en-US" sz="4000" dirty="0" err="1" smtClean="0">
                <a:latin typeface="Algerian" pitchFamily="82" charset="0"/>
              </a:rPr>
              <a:t>behaviour</a:t>
            </a:r>
            <a:endParaRPr lang="en-US" sz="4000" dirty="0">
              <a:latin typeface="Algerian" pitchFamily="82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2438400"/>
            <a:ext cx="8229600" cy="3692525"/>
          </a:xfrm>
        </p:spPr>
        <p:txBody>
          <a:bodyPr/>
          <a:lstStyle/>
          <a:p>
            <a:r>
              <a:rPr lang="en-US" dirty="0" smtClean="0"/>
              <a:t>Attitudes towards Sex, STI, HIV and AIDS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Knowledge related to sex, STI, HIV and AIDS – including misconceptions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latin typeface="Algerian" pitchFamily="82" charset="0"/>
              </a:rPr>
              <a:t>Assessment – personalizing</a:t>
            </a:r>
            <a:br>
              <a:rPr lang="en-US" sz="4000" dirty="0">
                <a:latin typeface="Algerian" pitchFamily="82" charset="0"/>
              </a:rPr>
            </a:br>
            <a:r>
              <a:rPr lang="en-US" sz="4000" dirty="0" err="1">
                <a:latin typeface="Algerian" pitchFamily="82" charset="0"/>
              </a:rPr>
              <a:t>hiv</a:t>
            </a:r>
            <a:r>
              <a:rPr lang="en-US" sz="4000" dirty="0">
                <a:latin typeface="Algerian" pitchFamily="82" charset="0"/>
              </a:rPr>
              <a:t> risk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Also called perceived risk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It is measure to see how much the client with High Risk Sexual Behaviour perceives her/his risk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             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          No Risk         Medium Risk           High Risk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00200" y="4038600"/>
            <a:ext cx="6324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>
                <a:latin typeface="Algerian" pitchFamily="82" charset="0"/>
              </a:rPr>
              <a:t>Group Work</a:t>
            </a:r>
            <a:endParaRPr lang="en-US" smtClean="0"/>
          </a:p>
        </p:txBody>
      </p:sp>
      <p:sp>
        <p:nvSpPr>
          <p:cNvPr id="2867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Break into small groups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Identify the associated level of risk with each activity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 </a:t>
            </a:r>
          </a:p>
          <a:p>
            <a:r>
              <a:rPr lang="en-US" smtClean="0"/>
              <a:t>Indicate the level (low/medium/high) against each activity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WHAT IS RISK?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Any stimulus that could cause an undesirable response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Any behaviour that could cause harm to self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Any behaviour that could result in harm/danger to others</a:t>
            </a:r>
          </a:p>
          <a:p>
            <a:pPr>
              <a:lnSpc>
                <a:spcPct val="90000"/>
              </a:lnSpc>
            </a:pPr>
            <a:r>
              <a:rPr lang="en-US" sz="2800" smtClean="0"/>
              <a:t>All of these behaviours could be done in full knowledge or without knowledge of the resultant response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                 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Risk is UNCERTAINTY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800" smtClean="0"/>
              <a:t>   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smtClean="0">
                <a:latin typeface="Algerian" pitchFamily="82" charset="0"/>
              </a:rPr>
              <a:t>Activity Cards/Statements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29699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Card 1: Abstinence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2: Masturbation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3: Sex with a monogamous, uninfected partner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4: Unshared sex toys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5: Shaking hands with an HIV-infected person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Cards/Statements Contd.</a:t>
            </a:r>
            <a:endParaRPr lang="en-US" smtClean="0"/>
          </a:p>
        </p:txBody>
      </p:sp>
      <p:sp>
        <p:nvSpPr>
          <p:cNvPr id="3072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>
            <a:normAutofit lnSpcReduction="10000"/>
          </a:bodyPr>
          <a:lstStyle/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6: Sitting on a public toilet seat</a:t>
            </a:r>
          </a:p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7: Getting bitten by a mosquito</a:t>
            </a:r>
          </a:p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8: Massage</a:t>
            </a:r>
          </a:p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9: Hugging an HIV positive person </a:t>
            </a:r>
          </a:p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10: Sharing sex toys with cleaning or use   </a:t>
            </a:r>
          </a:p>
          <a:p>
            <a:pPr marL="320040" indent="-32004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                of new condom</a:t>
            </a:r>
          </a:p>
          <a:p>
            <a:pPr marL="320040" indent="-320040" fontAlgn="auto">
              <a:lnSpc>
                <a:spcPts val="3475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Cards/Statements Contd.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76400"/>
            <a:ext cx="8153400" cy="4876800"/>
          </a:xfrm>
        </p:spPr>
        <p:txBody>
          <a:bodyPr>
            <a:normAutofit/>
          </a:bodyPr>
          <a:lstStyle/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11: Sexual stimulation of another’s genitals   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/>
              <a:t>                 using hands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12: Deep (tongue) kissing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13: Oral sex on a woman with a barrier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14: Oral sex on a man with a condom </a:t>
            </a:r>
          </a:p>
          <a:p>
            <a:pPr marL="274320" indent="-274320" fontAlgn="auto">
              <a:lnSpc>
                <a:spcPct val="15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Card 15: Vaginal sex with a condom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Cards/Statements Contd.</a:t>
            </a:r>
            <a:endParaRPr lang="en-US" smtClean="0"/>
          </a:p>
        </p:txBody>
      </p:sp>
      <p:sp>
        <p:nvSpPr>
          <p:cNvPr id="3277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953000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700" dirty="0" smtClean="0"/>
              <a:t>Card 16: Vaginal sex with multiple partners, condoms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3700" dirty="0" smtClean="0"/>
              <a:t>		        used every time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700" dirty="0" smtClean="0"/>
              <a:t>Card 17: Anal sex with condom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700" dirty="0" smtClean="0"/>
              <a:t>Card 18: Oral sex on a man without a condom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700" dirty="0" smtClean="0"/>
              <a:t>Card 19: Oral sex on a woman without a barrier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700" dirty="0" smtClean="0"/>
              <a:t>Card 20: Withdrawal - removing the penis  before</a:t>
            </a:r>
          </a:p>
          <a:p>
            <a:pPr marL="274320" indent="-274320" fontAlgn="auto">
              <a:lnSpc>
                <a:spcPct val="160000"/>
              </a:lnSpc>
              <a:spcAft>
                <a:spcPts val="0"/>
              </a:spcAft>
              <a:buFont typeface="Wingdings"/>
              <a:buNone/>
              <a:defRPr/>
            </a:pPr>
            <a:r>
              <a:rPr lang="en-US" sz="3700" dirty="0" smtClean="0"/>
              <a:t>		        ejaculation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Cards/Statements Contd.</a:t>
            </a:r>
            <a:endParaRPr 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Card 21: Pre-ejaculation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22: Vaginal sex without a condom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23: Anal sex without a condom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24: Fingers/hands/objects put into anus</a:t>
            </a:r>
          </a:p>
          <a:p>
            <a:pPr>
              <a:lnSpc>
                <a:spcPct val="150000"/>
              </a:lnSpc>
            </a:pPr>
            <a:r>
              <a:rPr lang="en-US" smtClean="0"/>
              <a:t>Card 25: Vaginal sex using hormonal contraceptives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mtClean="0"/>
              <a:t>                  or IUD and no condom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Cards/Statements Contd.</a:t>
            </a:r>
            <a:endParaRPr lang="en-US" smtClean="0"/>
          </a:p>
        </p:txBody>
      </p:sp>
      <p:sp>
        <p:nvSpPr>
          <p:cNvPr id="34819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305800" cy="5257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700" smtClean="0"/>
              <a:t>Card 26: Sharing needles, syringes, drug solutions, or    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sz="2700" smtClean="0"/>
              <a:t>                  other drug paraphernalia</a:t>
            </a:r>
          </a:p>
          <a:p>
            <a:pPr>
              <a:lnSpc>
                <a:spcPct val="150000"/>
              </a:lnSpc>
            </a:pPr>
            <a:r>
              <a:rPr lang="en-US" sz="2700" smtClean="0"/>
              <a:t>Card 27: Injection in clinical settings</a:t>
            </a:r>
          </a:p>
          <a:p>
            <a:pPr>
              <a:lnSpc>
                <a:spcPct val="150000"/>
              </a:lnSpc>
            </a:pPr>
            <a:r>
              <a:rPr lang="en-US" sz="2700" smtClean="0"/>
              <a:t>Card 28: Breastfeeding from an HIV-infected mother</a:t>
            </a:r>
          </a:p>
          <a:p>
            <a:pPr>
              <a:lnSpc>
                <a:spcPct val="150000"/>
              </a:lnSpc>
            </a:pPr>
            <a:r>
              <a:rPr lang="en-US" sz="2700" smtClean="0"/>
              <a:t>Card 29: Making love to your spouse</a:t>
            </a:r>
          </a:p>
          <a:p>
            <a:pPr>
              <a:lnSpc>
                <a:spcPct val="150000"/>
              </a:lnSpc>
            </a:pPr>
            <a:r>
              <a:rPr lang="en-US" sz="2700" smtClean="0"/>
              <a:t>Card 30: Receiving blood transfusion</a:t>
            </a:r>
          </a:p>
          <a:p>
            <a:pPr>
              <a:lnSpc>
                <a:spcPct val="150000"/>
              </a:lnSpc>
            </a:pPr>
            <a:r>
              <a:rPr lang="en-US" sz="2700" smtClean="0"/>
              <a:t>Card 31: Occupational exposure to blood or body fluids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>
                <a:latin typeface="Algerian" pitchFamily="82" charset="0"/>
              </a:rPr>
              <a:t>Risk Continuum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2057400"/>
            <a:ext cx="8153400" cy="4038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Refer to risk continuum as available in supplementary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manual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mtClean="0">
                <a:latin typeface="Algerian" pitchFamily="82" charset="0"/>
              </a:rPr>
              <a:t>Risk Reduction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  <p:sp>
        <p:nvSpPr>
          <p:cNvPr id="36867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5029200"/>
          </a:xfrm>
        </p:spPr>
        <p:txBody>
          <a:bodyPr/>
          <a:lstStyle/>
          <a:p>
            <a:r>
              <a:rPr lang="en-US" smtClean="0"/>
              <a:t>Risk reduction means making steps that reduce, but do not completely eliminate risk of STI, including HIV infection</a:t>
            </a:r>
          </a:p>
          <a:p>
            <a:r>
              <a:rPr lang="en-US" smtClean="0"/>
              <a:t>Most people will make behavioural changes gradually, over time, testing and assessing the outcomes of any new effort </a:t>
            </a:r>
          </a:p>
          <a:p>
            <a:r>
              <a:rPr lang="en-US" smtClean="0"/>
              <a:t>There are also many external influences on behaviour that may not allow for 100% elimination of risk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Risk Reduction Counselling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Refer to the checklist on risk reduction counselling</a:t>
            </a:r>
          </a:p>
          <a:p>
            <a:endParaRPr lang="en-US" smtClean="0"/>
          </a:p>
          <a:p>
            <a:r>
              <a:rPr lang="en-US" smtClean="0"/>
              <a:t>Role play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3200" smtClean="0"/>
          </a:p>
          <a:p>
            <a:pPr>
              <a:buFont typeface="Wingdings" pitchFamily="2" charset="2"/>
              <a:buNone/>
            </a:pPr>
            <a:endParaRPr lang="en-US" sz="3200" smtClean="0"/>
          </a:p>
          <a:p>
            <a:pPr>
              <a:buFont typeface="Wingdings" pitchFamily="2" charset="2"/>
              <a:buNone/>
            </a:pPr>
            <a:r>
              <a:rPr lang="en-US" sz="3200" smtClean="0"/>
              <a:t>                      THANK YOU!</a:t>
            </a:r>
          </a:p>
          <a:p>
            <a:pPr>
              <a:buFont typeface="Wingdings" pitchFamily="2" charset="2"/>
              <a:buNone/>
            </a:pPr>
            <a:endParaRPr lang="en-US" sz="3200" smtClean="0"/>
          </a:p>
        </p:txBody>
      </p:sp>
      <p:pic>
        <p:nvPicPr>
          <p:cNvPr id="38915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WHAT IS RISK REDUCTION? 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smtClean="0"/>
              <a:t>Process of reducing any behaviour that could cause harm</a:t>
            </a:r>
          </a:p>
          <a:p>
            <a:r>
              <a:rPr lang="en-US" smtClean="0"/>
              <a:t>Helping unlearn undesirable behaviour</a:t>
            </a:r>
          </a:p>
          <a:p>
            <a:r>
              <a:rPr lang="en-US" smtClean="0"/>
              <a:t>Helping learn new beneficial behaviour</a:t>
            </a:r>
          </a:p>
          <a:p>
            <a:r>
              <a:rPr lang="en-US" smtClean="0"/>
              <a:t>Helping to maintain/sustain new behaviour</a:t>
            </a:r>
          </a:p>
          <a:p>
            <a:endParaRPr lang="en-US" smtClean="0"/>
          </a:p>
          <a:p>
            <a:pPr>
              <a:buFont typeface="Wingdings" pitchFamily="2" charset="2"/>
              <a:buNone/>
            </a:pPr>
            <a:r>
              <a:rPr lang="en-US" smtClean="0"/>
              <a:t>REMEMBER: Risk reduction is a process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lgerian" pitchFamily="82" charset="0"/>
              </a:rPr>
              <a:t>RISKY BEHAVIOURS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609600" y="1600200"/>
            <a:ext cx="4038600" cy="4876800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/>
              <a:t>   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/>
              <a:t>	Personal </a:t>
            </a:r>
            <a:r>
              <a:rPr lang="en-US" sz="3200" dirty="0"/>
              <a:t>sexual </a:t>
            </a:r>
            <a:r>
              <a:rPr lang="en-US" sz="3200" dirty="0" smtClean="0"/>
              <a:t>behaviour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High number of sexual partners (multiple partners</a:t>
            </a:r>
            <a:r>
              <a:rPr lang="en-US" sz="3200" dirty="0" smtClean="0"/>
              <a:t>)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Exchanging </a:t>
            </a:r>
            <a:r>
              <a:rPr lang="en-US" sz="3200" dirty="0"/>
              <a:t>sex for </a:t>
            </a:r>
            <a:r>
              <a:rPr lang="en-US" sz="3200" dirty="0" smtClean="0"/>
              <a:t>money/food/drugs </a:t>
            </a:r>
            <a:r>
              <a:rPr lang="en-US" sz="3200" dirty="0"/>
              <a:t>(given or received</a:t>
            </a:r>
            <a:r>
              <a:rPr lang="en-US" sz="3200" dirty="0" smtClean="0"/>
              <a:t>)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/>
              <a:t>Use of substances before </a:t>
            </a:r>
            <a:r>
              <a:rPr lang="en-US" sz="3200" dirty="0" smtClean="0"/>
              <a:t>sex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>
          <a:xfrm>
            <a:off x="4800600" y="1600200"/>
            <a:ext cx="4038600" cy="4876800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/>
              <a:t>   </a:t>
            </a: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3200" dirty="0" smtClean="0"/>
              <a:t>	Other personal risk </a:t>
            </a:r>
            <a:r>
              <a:rPr lang="en-US" sz="3200" dirty="0" err="1" smtClean="0"/>
              <a:t>behaviours</a:t>
            </a: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Skin piercing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Blood transfusion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Injecting drugs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r>
              <a:rPr lang="en-US" sz="3200" dirty="0" smtClean="0"/>
              <a:t>Drinking alcohol</a:t>
            </a:r>
          </a:p>
          <a:p>
            <a:pPr marL="320040" indent="-320040" fontAlgn="auto">
              <a:lnSpc>
                <a:spcPct val="80000"/>
              </a:lnSpc>
              <a:spcAft>
                <a:spcPts val="0"/>
              </a:spcAft>
              <a:buFont typeface="Wingdings"/>
              <a:buChar char=""/>
              <a:defRPr/>
            </a:pPr>
            <a:endParaRPr lang="en-US" sz="3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4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Contd. </a:t>
            </a:r>
          </a:p>
        </p:txBody>
      </p:sp>
      <p:sp>
        <p:nvSpPr>
          <p:cNvPr id="13315" name="Content Placeholder 5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3200" smtClean="0"/>
              <a:t>Partner/s sexual and other risk behaviours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3200" smtClean="0"/>
          </a:p>
          <a:p>
            <a:pPr>
              <a:lnSpc>
                <a:spcPct val="80000"/>
              </a:lnSpc>
            </a:pPr>
            <a:r>
              <a:rPr lang="en-US" sz="3200" smtClean="0"/>
              <a:t>Partner has unprotected sex with others</a:t>
            </a:r>
          </a:p>
          <a:p>
            <a:pPr>
              <a:lnSpc>
                <a:spcPct val="80000"/>
              </a:lnSpc>
            </a:pPr>
            <a:endParaRPr lang="en-US" sz="3200" smtClean="0"/>
          </a:p>
          <a:p>
            <a:pPr>
              <a:lnSpc>
                <a:spcPct val="80000"/>
              </a:lnSpc>
            </a:pPr>
            <a:r>
              <a:rPr lang="en-US" sz="3200" smtClean="0"/>
              <a:t>Partner injects drugs</a:t>
            </a:r>
          </a:p>
          <a:p>
            <a:pPr>
              <a:lnSpc>
                <a:spcPct val="80000"/>
              </a:lnSpc>
            </a:pPr>
            <a:endParaRPr lang="en-US" sz="3200" smtClean="0"/>
          </a:p>
          <a:p>
            <a:pPr>
              <a:lnSpc>
                <a:spcPct val="80000"/>
              </a:lnSpc>
            </a:pPr>
            <a:r>
              <a:rPr lang="en-US" sz="3200" smtClean="0"/>
              <a:t>Male partner has sex with other male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latin typeface="Algerian" pitchFamily="82" charset="0"/>
              </a:rPr>
              <a:t>WHAT IS </a:t>
            </a:r>
            <a:r>
              <a:rPr lang="en-US" dirty="0" smtClean="0">
                <a:latin typeface="Algerian" pitchFamily="82" charset="0"/>
              </a:rPr>
              <a:t>High Risk Sexual Behaviour?</a:t>
            </a:r>
            <a:endParaRPr lang="en-US" dirty="0">
              <a:latin typeface="Algerian" pitchFamily="82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905000"/>
            <a:ext cx="8153400" cy="4191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UNPROTECTED SEXUAL INTERCOURSE WITH…</a:t>
            </a:r>
          </a:p>
          <a:p>
            <a:r>
              <a:rPr lang="en-US" smtClean="0"/>
              <a:t>Anyone who had unsafe sex with other men </a:t>
            </a:r>
          </a:p>
          <a:p>
            <a:r>
              <a:rPr lang="en-US" smtClean="0"/>
              <a:t>Anyone who had unsafe sex with other women</a:t>
            </a:r>
          </a:p>
          <a:p>
            <a:r>
              <a:rPr lang="en-US" smtClean="0"/>
              <a:t>Anyone who has received untested blood or blood products</a:t>
            </a:r>
          </a:p>
          <a:p>
            <a:r>
              <a:rPr lang="en-US" smtClean="0"/>
              <a:t>Anyone who had unsafe sex with anyone who has received untested blood or blood products 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mtClean="0">
                <a:latin typeface="Algerian" pitchFamily="82" charset="0"/>
              </a:rPr>
              <a:t>WHY RISK REDUCTION?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STI and HIV is preventable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Changes in ATTITUDES and BEHAVIOUR is possible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Risk-taking is a behaviour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sz="4000" smtClean="0">
                <a:latin typeface="Algerian" pitchFamily="82" charset="0"/>
              </a:rPr>
              <a:t>RISK REDUCTION COUNSELLING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r>
              <a:rPr lang="en-US" smtClean="0"/>
              <a:t>Is a client-centered approach designed to support individuals in making behaviour changes</a:t>
            </a:r>
          </a:p>
          <a:p>
            <a:pPr>
              <a:buFontTx/>
              <a:buChar char="-"/>
            </a:pPr>
            <a:endParaRPr lang="en-US" smtClean="0"/>
          </a:p>
          <a:p>
            <a:r>
              <a:rPr lang="en-US" smtClean="0"/>
              <a:t>These behaviour changes will reduce their risk of acquiring or transmitting HIV or other STI</a:t>
            </a:r>
          </a:p>
          <a:p>
            <a:endParaRPr lang="en-US" smtClean="0"/>
          </a:p>
          <a:p>
            <a:r>
              <a:rPr lang="en-US" smtClean="0"/>
              <a:t>Risk reduction plan must be client driven, based on readiness &amp; ability to adopt safer behaviours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Algerian" pitchFamily="82" charset="0"/>
              </a:rPr>
              <a:t>STEPS IN A CLIENT-CENTERED RISK REDUCTION SESSION </a:t>
            </a:r>
            <a:endParaRPr lang="en-US" dirty="0"/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5257800"/>
          </a:xfrm>
        </p:spPr>
        <p:txBody>
          <a:bodyPr/>
          <a:lstStyle/>
          <a:p>
            <a:r>
              <a:rPr lang="en-US" smtClean="0"/>
              <a:t>Focus on personalized risk assessment - Identify the risk behaviours that place client at risk. Explore the context to identify the factors that influence risk</a:t>
            </a:r>
          </a:p>
          <a:p>
            <a:endParaRPr lang="en-US" smtClean="0"/>
          </a:p>
          <a:p>
            <a:r>
              <a:rPr lang="en-US" smtClean="0"/>
              <a:t>Identify safer goal behaviours - Identify client’s readiness for change. Assess barriers to behaviour change efforts</a:t>
            </a:r>
          </a:p>
          <a:p>
            <a:endParaRPr lang="en-US" smtClean="0"/>
          </a:p>
          <a:p>
            <a:r>
              <a:rPr lang="en-US" smtClean="0"/>
              <a:t>Develop a personalized action plan - Negotiate specific, incremental &amp; realistic steps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421</TotalTime>
  <Words>911</Words>
  <Application>Microsoft Office PowerPoint</Application>
  <PresentationFormat>On-screen Show (4:3)</PresentationFormat>
  <Paragraphs>212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        RISK REDUCTION COUNSELING</vt:lpstr>
      <vt:lpstr>WHAT IS RISK?</vt:lpstr>
      <vt:lpstr>WHAT IS RISK REDUCTION? </vt:lpstr>
      <vt:lpstr>RISKY BEHAVIOURS</vt:lpstr>
      <vt:lpstr>Contd. </vt:lpstr>
      <vt:lpstr>WHAT IS High Risk Sexual Behaviour?</vt:lpstr>
      <vt:lpstr>WHY RISK REDUCTION?</vt:lpstr>
      <vt:lpstr>RISK REDUCTION COUNSELLING</vt:lpstr>
      <vt:lpstr>STEPS IN A CLIENT-CENTERED RISK REDUCTION SESSION </vt:lpstr>
      <vt:lpstr>Contd.</vt:lpstr>
      <vt:lpstr>MODEL OF RISK REDUCTION</vt:lpstr>
      <vt:lpstr>       </vt:lpstr>
      <vt:lpstr>RISK ASSESSMENT</vt:lpstr>
      <vt:lpstr>Why is it important to take a risk practice history?</vt:lpstr>
      <vt:lpstr>ASSESSMENT IS DONE IN THE FOLLOWING AREAS</vt:lpstr>
      <vt:lpstr>ASSESSMENT – SEXUAL HISTORY</vt:lpstr>
      <vt:lpstr>Assessment – factors causing high risk sexual behaviour</vt:lpstr>
      <vt:lpstr>Assessment – personalizing hiv risk</vt:lpstr>
      <vt:lpstr>Group Work</vt:lpstr>
      <vt:lpstr>Activity Cards/Statements </vt:lpstr>
      <vt:lpstr>Cards/Statements Contd.</vt:lpstr>
      <vt:lpstr>Cards/Statements Contd.</vt:lpstr>
      <vt:lpstr>Cards/Statements Contd.</vt:lpstr>
      <vt:lpstr>Cards/Statements Contd.</vt:lpstr>
      <vt:lpstr>Cards/Statements Contd.</vt:lpstr>
      <vt:lpstr>Risk Continuum</vt:lpstr>
      <vt:lpstr>Risk Reduction </vt:lpstr>
      <vt:lpstr>Risk Reduction Counselling</vt:lpstr>
      <vt:lpstr>Slide 29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RISK REDUCTION COUNSELLING</dc:title>
  <dc:creator>Gary Deepak</dc:creator>
  <cp:lastModifiedBy>TAPTI</cp:lastModifiedBy>
  <cp:revision>52</cp:revision>
  <dcterms:created xsi:type="dcterms:W3CDTF">2009-07-21T15:16:10Z</dcterms:created>
  <dcterms:modified xsi:type="dcterms:W3CDTF">2010-01-09T10:50:45Z</dcterms:modified>
</cp:coreProperties>
</file>