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7" r:id="rId3"/>
    <p:sldId id="268" r:id="rId4"/>
    <p:sldId id="257" r:id="rId5"/>
    <p:sldId id="266" r:id="rId6"/>
    <p:sldId id="258" r:id="rId7"/>
    <p:sldId id="269" r:id="rId8"/>
    <p:sldId id="270" r:id="rId9"/>
    <p:sldId id="271" r:id="rId10"/>
    <p:sldId id="259" r:id="rId11"/>
    <p:sldId id="260" r:id="rId12"/>
    <p:sldId id="261" r:id="rId13"/>
    <p:sldId id="262" r:id="rId14"/>
    <p:sldId id="263" r:id="rId15"/>
    <p:sldId id="272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1" d="100"/>
          <a:sy n="61" d="100"/>
        </p:scale>
        <p:origin x="-78" y="-5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118FEB7-0EB4-4683-A42A-9B3001797ADB}" type="datetimeFigureOut">
              <a:rPr lang="en-US" smtClean="0"/>
              <a:pPr/>
              <a:t>1/13/2010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ctangle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Straight Connector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Straight Connector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a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a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a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92450603-4BC0-422F-961C-9BC1FD4E956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8FEB7-0EB4-4683-A42A-9B3001797ADB}" type="datetimeFigureOut">
              <a:rPr lang="en-US" smtClean="0"/>
              <a:pPr/>
              <a:t>1/13/2010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50603-4BC0-422F-961C-9BC1FD4E956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8FEB7-0EB4-4683-A42A-9B3001797ADB}" type="datetimeFigureOut">
              <a:rPr lang="en-US" smtClean="0"/>
              <a:pPr/>
              <a:t>1/13/2010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50603-4BC0-422F-961C-9BC1FD4E956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118FEB7-0EB4-4683-A42A-9B3001797ADB}" type="datetimeFigureOut">
              <a:rPr lang="en-US" smtClean="0"/>
              <a:pPr/>
              <a:t>1/13/2010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92450603-4BC0-422F-961C-9BC1FD4E956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118FEB7-0EB4-4683-A42A-9B3001797ADB}" type="datetimeFigureOut">
              <a:rPr lang="en-US" smtClean="0"/>
              <a:pPr/>
              <a:t>1/13/2010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Straight Connector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a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a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Straight Connector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92450603-4BC0-422F-961C-9BC1FD4E956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8FEB7-0EB4-4683-A42A-9B3001797ADB}" type="datetimeFigureOut">
              <a:rPr lang="en-US" smtClean="0"/>
              <a:pPr/>
              <a:t>1/13/2010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50603-4BC0-422F-961C-9BC1FD4E956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8FEB7-0EB4-4683-A42A-9B3001797ADB}" type="datetimeFigureOut">
              <a:rPr lang="en-US" smtClean="0"/>
              <a:pPr/>
              <a:t>1/13/2010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50603-4BC0-422F-961C-9BC1FD4E956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118FEB7-0EB4-4683-A42A-9B3001797ADB}" type="datetimeFigureOut">
              <a:rPr lang="en-US" smtClean="0"/>
              <a:pPr/>
              <a:t>1/13/2010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92450603-4BC0-422F-961C-9BC1FD4E956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8FEB7-0EB4-4683-A42A-9B3001797ADB}" type="datetimeFigureOut">
              <a:rPr lang="en-US" smtClean="0"/>
              <a:pPr/>
              <a:t>1/13/2010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50603-4BC0-422F-961C-9BC1FD4E956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118FEB7-0EB4-4683-A42A-9B3001797ADB}" type="datetimeFigureOut">
              <a:rPr lang="en-US" smtClean="0"/>
              <a:pPr/>
              <a:t>1/13/2010</a:t>
            </a:fld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92450603-4BC0-422F-961C-9BC1FD4E956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Straight Connector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118FEB7-0EB4-4683-A42A-9B3001797ADB}" type="datetimeFigureOut">
              <a:rPr lang="en-US" smtClean="0"/>
              <a:pPr/>
              <a:t>1/13/2010</a:t>
            </a:fld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92450603-4BC0-422F-961C-9BC1FD4E956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118FEB7-0EB4-4683-A42A-9B3001797ADB}" type="datetimeFigureOut">
              <a:rPr lang="en-US" smtClean="0"/>
              <a:pPr/>
              <a:t>1/13/2010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92450603-4BC0-422F-961C-9BC1FD4E956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958975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en-US" sz="4000" b="1" dirty="0" err="1"/>
              <a:t>Counselling</a:t>
            </a:r>
            <a:r>
              <a:rPr lang="en-US" sz="4000" b="1" dirty="0"/>
              <a:t> for STI/RTI Management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pic>
        <p:nvPicPr>
          <p:cNvPr id="3" name="Picture 2" descr="Naco Log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95814" y="457200"/>
            <a:ext cx="1021149" cy="762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400" b="1" dirty="0"/>
              <a:t>Counselling Specific STI </a:t>
            </a:r>
            <a:r>
              <a:rPr lang="en-US" sz="4400" b="1" dirty="0" smtClean="0"/>
              <a:t>Syndromes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2286000"/>
            <a:ext cx="7467600" cy="4187952"/>
          </a:xfrm>
        </p:spPr>
        <p:txBody>
          <a:bodyPr/>
          <a:lstStyle/>
          <a:p>
            <a:pPr lvl="0"/>
            <a:r>
              <a:rPr lang="en-US" sz="2800" dirty="0"/>
              <a:t>Refer to checklists in supplementary manual</a:t>
            </a:r>
          </a:p>
          <a:p>
            <a:pPr>
              <a:buNone/>
            </a:pPr>
            <a:endParaRPr lang="en-US" sz="2800" dirty="0"/>
          </a:p>
          <a:p>
            <a:pPr lvl="0"/>
            <a:r>
              <a:rPr lang="en-US" sz="2800" dirty="0"/>
              <a:t>Role Play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000" b="1" dirty="0"/>
              <a:t>Key things to remember for Counsellors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8229600" cy="5257800"/>
          </a:xfrm>
        </p:spPr>
        <p:txBody>
          <a:bodyPr>
            <a:normAutofit lnSpcReduction="10000"/>
          </a:bodyPr>
          <a:lstStyle/>
          <a:p>
            <a:pPr lvl="0"/>
            <a:r>
              <a:rPr lang="en-US" sz="2800" dirty="0"/>
              <a:t>STI treatment means treatment of two people - the patient and her/his </a:t>
            </a:r>
            <a:r>
              <a:rPr lang="en-US" sz="2800" dirty="0" smtClean="0"/>
              <a:t>partner</a:t>
            </a:r>
            <a:endParaRPr lang="en-US" sz="2800" dirty="0"/>
          </a:p>
          <a:p>
            <a:pPr lvl="0"/>
            <a:endParaRPr lang="en-US" sz="2800" dirty="0" smtClean="0"/>
          </a:p>
          <a:p>
            <a:pPr lvl="0"/>
            <a:r>
              <a:rPr lang="en-US" sz="2800" dirty="0" smtClean="0"/>
              <a:t>Clients </a:t>
            </a:r>
            <a:r>
              <a:rPr lang="en-US" sz="2800" dirty="0"/>
              <a:t>must be made to understand reasons for getting a partner </a:t>
            </a:r>
            <a:r>
              <a:rPr lang="en-US" sz="2800" dirty="0" smtClean="0"/>
              <a:t>treated</a:t>
            </a:r>
            <a:endParaRPr lang="en-US" sz="2800" dirty="0"/>
          </a:p>
          <a:p>
            <a:pPr lvl="0"/>
            <a:endParaRPr lang="en-US" sz="2800" dirty="0" smtClean="0"/>
          </a:p>
          <a:p>
            <a:pPr lvl="0"/>
            <a:r>
              <a:rPr lang="en-US" sz="2800" dirty="0" smtClean="0"/>
              <a:t>During </a:t>
            </a:r>
            <a:r>
              <a:rPr lang="en-US" sz="2800" dirty="0"/>
              <a:t>treatment it is important to use condom, correctly and </a:t>
            </a:r>
            <a:r>
              <a:rPr lang="en-US" sz="2800" dirty="0" smtClean="0"/>
              <a:t>consistently </a:t>
            </a:r>
            <a:endParaRPr lang="en-US" sz="2800" dirty="0"/>
          </a:p>
          <a:p>
            <a:pPr lvl="0"/>
            <a:endParaRPr lang="en-US" sz="2800" dirty="0" smtClean="0"/>
          </a:p>
          <a:p>
            <a:pPr lvl="0"/>
            <a:r>
              <a:rPr lang="en-US" sz="2800" dirty="0" smtClean="0"/>
              <a:t>Counsellors </a:t>
            </a:r>
            <a:r>
              <a:rPr lang="en-US" sz="2800" dirty="0"/>
              <a:t>will need to help clients identify safer sex options and to practice negotiation </a:t>
            </a:r>
            <a:r>
              <a:rPr lang="en-US" sz="2800" dirty="0" smtClean="0"/>
              <a:t>techniques</a:t>
            </a:r>
            <a:endParaRPr lang="en-US" sz="2800" dirty="0"/>
          </a:p>
          <a:p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000" b="1" dirty="0"/>
              <a:t>Contd.</a:t>
            </a:r>
            <a:r>
              <a:rPr lang="en-US" sz="4000" dirty="0"/>
              <a:t/>
            </a:r>
            <a:br>
              <a:rPr lang="en-US" sz="4000" dirty="0"/>
            </a:b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143000"/>
            <a:ext cx="7467600" cy="5330952"/>
          </a:xfrm>
        </p:spPr>
        <p:txBody>
          <a:bodyPr>
            <a:normAutofit lnSpcReduction="10000"/>
          </a:bodyPr>
          <a:lstStyle/>
          <a:p>
            <a:pPr lvl="0" algn="just"/>
            <a:r>
              <a:rPr lang="en-US" sz="2800" dirty="0"/>
              <a:t>Counsellors will need to explore situations in which a client is not consistently using condoms and what contributes to their difficulty in negotiating and using </a:t>
            </a:r>
            <a:r>
              <a:rPr lang="en-US" sz="2800" dirty="0" smtClean="0"/>
              <a:t>condoms </a:t>
            </a:r>
            <a:endParaRPr lang="en-US" sz="2800" dirty="0"/>
          </a:p>
          <a:p>
            <a:pPr lvl="0" algn="just"/>
            <a:endParaRPr lang="en-US" sz="2800" dirty="0" smtClean="0"/>
          </a:p>
          <a:p>
            <a:pPr lvl="0" algn="just"/>
            <a:r>
              <a:rPr lang="en-US" sz="2800" dirty="0" smtClean="0"/>
              <a:t>Clients </a:t>
            </a:r>
            <a:r>
              <a:rPr lang="en-US" sz="2800" dirty="0"/>
              <a:t>will need adequate skills to negotiate condom use or other safer sex activities with </a:t>
            </a:r>
            <a:r>
              <a:rPr lang="en-US" sz="2800" dirty="0" smtClean="0"/>
              <a:t>partners</a:t>
            </a:r>
            <a:endParaRPr lang="en-US" sz="2800" dirty="0"/>
          </a:p>
          <a:p>
            <a:pPr lvl="0" algn="just"/>
            <a:endParaRPr lang="en-US" sz="2800" dirty="0" smtClean="0"/>
          </a:p>
          <a:p>
            <a:pPr lvl="0" algn="just"/>
            <a:r>
              <a:rPr lang="en-US" sz="2800" dirty="0" smtClean="0"/>
              <a:t>Abstinence </a:t>
            </a:r>
            <a:r>
              <a:rPr lang="en-US" sz="2800" dirty="0"/>
              <a:t>or remaining mutually faithful is the surest way of avoiding another </a:t>
            </a:r>
            <a:r>
              <a:rPr lang="en-US" sz="2800" dirty="0" smtClean="0"/>
              <a:t>STI</a:t>
            </a:r>
            <a:endParaRPr lang="en-US" sz="2800" dirty="0"/>
          </a:p>
          <a:p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000" b="1" dirty="0"/>
              <a:t>Contd</a:t>
            </a:r>
            <a:r>
              <a:rPr lang="en-US" sz="4000" b="1" dirty="0" smtClean="0"/>
              <a:t>.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0" algn="just"/>
            <a:r>
              <a:rPr lang="en-US" sz="2800" dirty="0"/>
              <a:t>The presence of STI indicates risk of also being exposed to </a:t>
            </a:r>
            <a:r>
              <a:rPr lang="en-US" sz="2800" dirty="0" smtClean="0"/>
              <a:t>HIV</a:t>
            </a:r>
            <a:endParaRPr lang="en-US" sz="2800" dirty="0"/>
          </a:p>
          <a:p>
            <a:pPr lvl="0" algn="just"/>
            <a:endParaRPr lang="en-US" sz="2800" dirty="0" smtClean="0"/>
          </a:p>
          <a:p>
            <a:pPr lvl="0" algn="just"/>
            <a:r>
              <a:rPr lang="en-US" sz="2800" dirty="0" smtClean="0"/>
              <a:t>Hence </a:t>
            </a:r>
            <a:r>
              <a:rPr lang="en-US" sz="2800" dirty="0"/>
              <a:t>all patients with STI must be also referred for HIV integrated counselling and </a:t>
            </a:r>
            <a:r>
              <a:rPr lang="en-US" sz="2800" dirty="0" smtClean="0"/>
              <a:t>testing </a:t>
            </a:r>
            <a:endParaRPr lang="en-US" sz="2800" dirty="0"/>
          </a:p>
          <a:p>
            <a:pPr lvl="0" algn="just"/>
            <a:endParaRPr lang="en-US" sz="2800" dirty="0" smtClean="0"/>
          </a:p>
          <a:p>
            <a:pPr lvl="0" algn="just"/>
            <a:r>
              <a:rPr lang="en-US" sz="2800" dirty="0" smtClean="0"/>
              <a:t>Counsellors </a:t>
            </a:r>
            <a:r>
              <a:rPr lang="en-US" sz="2800" dirty="0"/>
              <a:t>must provide health education about STI and the importance of correct and timely </a:t>
            </a:r>
            <a:r>
              <a:rPr lang="en-US" sz="2800" dirty="0" smtClean="0"/>
              <a:t>treatment</a:t>
            </a:r>
            <a:endParaRPr lang="en-US" sz="2800" dirty="0"/>
          </a:p>
          <a:p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7467600" cy="1143000"/>
          </a:xfrm>
        </p:spPr>
        <p:txBody>
          <a:bodyPr>
            <a:normAutofit/>
          </a:bodyPr>
          <a:lstStyle/>
          <a:p>
            <a:r>
              <a:rPr lang="en-US" sz="4000" b="1" dirty="0"/>
              <a:t>Contd.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lvl="0" algn="just"/>
            <a:endParaRPr lang="en-US" sz="2800" dirty="0" smtClean="0"/>
          </a:p>
          <a:p>
            <a:pPr lvl="0" algn="just"/>
            <a:r>
              <a:rPr lang="en-US" sz="2800" dirty="0" smtClean="0"/>
              <a:t>Counsellors </a:t>
            </a:r>
            <a:r>
              <a:rPr lang="en-US" sz="2800" dirty="0"/>
              <a:t>must explain the purpose of the drugs being given for treatment and any interaction with alcohol or other side effects and what to do about </a:t>
            </a:r>
            <a:r>
              <a:rPr lang="en-US" sz="2800" dirty="0" smtClean="0"/>
              <a:t>them </a:t>
            </a:r>
            <a:endParaRPr lang="en-US" sz="2800" dirty="0"/>
          </a:p>
          <a:p>
            <a:pPr lvl="0" algn="just"/>
            <a:endParaRPr lang="en-US" sz="2800" dirty="0" smtClean="0"/>
          </a:p>
          <a:p>
            <a:pPr lvl="0" algn="just"/>
            <a:r>
              <a:rPr lang="en-US" sz="2800" dirty="0" smtClean="0"/>
              <a:t>Counsellors </a:t>
            </a:r>
            <a:r>
              <a:rPr lang="en-US" sz="2800" dirty="0"/>
              <a:t>must </a:t>
            </a:r>
            <a:r>
              <a:rPr lang="en-US" sz="2800" dirty="0" err="1"/>
              <a:t>emphasise</a:t>
            </a:r>
            <a:r>
              <a:rPr lang="en-US" sz="2800" dirty="0"/>
              <a:t> that the medication must be taken till the end of course, even though the symptoms may </a:t>
            </a:r>
            <a:r>
              <a:rPr lang="en-US" sz="2800" dirty="0" smtClean="0"/>
              <a:t>disappear</a:t>
            </a:r>
            <a:endParaRPr lang="en-US" sz="2800" dirty="0"/>
          </a:p>
          <a:p>
            <a:pPr>
              <a:buNone/>
            </a:pPr>
            <a:endParaRPr lang="en-US" sz="2800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57400" y="2286000"/>
            <a:ext cx="4191000" cy="1143000"/>
          </a:xfrm>
        </p:spPr>
        <p:txBody>
          <a:bodyPr>
            <a:normAutofit/>
          </a:bodyPr>
          <a:lstStyle/>
          <a:p>
            <a:pPr algn="ctr"/>
            <a:r>
              <a:rPr lang="en-US" sz="3600" dirty="0" smtClean="0"/>
              <a:t>THANK YOU!</a:t>
            </a:r>
            <a:endParaRPr lang="en-US" sz="3600" dirty="0"/>
          </a:p>
        </p:txBody>
      </p:sp>
      <p:pic>
        <p:nvPicPr>
          <p:cNvPr id="16" name="Picture 5" descr="Naco Logo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3794760" y="3741356"/>
            <a:ext cx="792480" cy="591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5" descr="Naco Logo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76600" y="3505200"/>
            <a:ext cx="1939925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000" b="1" dirty="0" smtClean="0"/>
              <a:t>Introduction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752600"/>
            <a:ext cx="7924800" cy="4721352"/>
          </a:xfrm>
        </p:spPr>
        <p:txBody>
          <a:bodyPr/>
          <a:lstStyle/>
          <a:p>
            <a:pPr>
              <a:buNone/>
            </a:pPr>
            <a:r>
              <a:rPr lang="en-US" sz="2800" dirty="0"/>
              <a:t>Counsellors are responsible for</a:t>
            </a:r>
            <a:r>
              <a:rPr lang="en-US" sz="2800" dirty="0" smtClean="0"/>
              <a:t>:</a:t>
            </a:r>
          </a:p>
          <a:p>
            <a:pPr>
              <a:buNone/>
            </a:pPr>
            <a:endParaRPr lang="en-US" sz="2800" dirty="0"/>
          </a:p>
          <a:p>
            <a:pPr lvl="1">
              <a:buFont typeface="Calibri" pitchFamily="34" charset="0"/>
              <a:buChar char="•"/>
            </a:pPr>
            <a:r>
              <a:rPr lang="en-US" sz="2800" dirty="0"/>
              <a:t>M</a:t>
            </a:r>
            <a:r>
              <a:rPr lang="en-US" sz="2800" dirty="0" smtClean="0"/>
              <a:t>aking sure that clients understand their STI/RTI diagnosis and treatment, and are</a:t>
            </a:r>
          </a:p>
          <a:p>
            <a:pPr lvl="1">
              <a:buNone/>
            </a:pPr>
            <a:endParaRPr lang="en-US" sz="2800" dirty="0" smtClean="0"/>
          </a:p>
          <a:p>
            <a:pPr lvl="1">
              <a:buFont typeface="Calibri" pitchFamily="34" charset="0"/>
              <a:buChar char="•"/>
            </a:pPr>
            <a:r>
              <a:rPr lang="en-US" sz="2800" dirty="0" smtClean="0"/>
              <a:t>Assisted </a:t>
            </a:r>
            <a:r>
              <a:rPr lang="en-US" sz="2800" dirty="0"/>
              <a:t>to take medicine at the clinic or to plan to take medicine over the period of days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381000"/>
            <a:ext cx="7467600" cy="1143000"/>
          </a:xfrm>
        </p:spPr>
        <p:txBody>
          <a:bodyPr>
            <a:normAutofit fontScale="90000"/>
          </a:bodyPr>
          <a:lstStyle/>
          <a:p>
            <a:r>
              <a:rPr lang="en-US" sz="4000" b="1" dirty="0"/>
              <a:t>Working with </a:t>
            </a:r>
            <a:r>
              <a:rPr lang="en-US" sz="4000" b="1" dirty="0" smtClean="0"/>
              <a:t>High Risk Group (HRG)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>
          <a:xfrm>
            <a:off x="457200" y="1143000"/>
            <a:ext cx="8229600" cy="5410200"/>
          </a:xfrm>
        </p:spPr>
        <p:txBody>
          <a:bodyPr>
            <a:normAutofit fontScale="92500" lnSpcReduction="10000"/>
          </a:bodyPr>
          <a:lstStyle/>
          <a:p>
            <a:pPr lvl="0"/>
            <a:r>
              <a:rPr lang="en-US" sz="2800" dirty="0"/>
              <a:t>Those who are involved in sex work are always at risk of having an </a:t>
            </a:r>
            <a:r>
              <a:rPr lang="en-US" sz="2800" dirty="0" smtClean="0"/>
              <a:t>STI</a:t>
            </a:r>
            <a:endParaRPr lang="en-US" sz="2800" dirty="0"/>
          </a:p>
          <a:p>
            <a:pPr lvl="0"/>
            <a:endParaRPr lang="en-US" sz="2800" dirty="0" smtClean="0"/>
          </a:p>
          <a:p>
            <a:pPr lvl="0"/>
            <a:r>
              <a:rPr lang="en-US" sz="2800" dirty="0" smtClean="0"/>
              <a:t>Hence</a:t>
            </a:r>
            <a:r>
              <a:rPr lang="en-US" sz="2800" dirty="0"/>
              <a:t>, it is important for sex workers to go for a quarterly medical check-up, even if there are no symptoms of </a:t>
            </a:r>
            <a:r>
              <a:rPr lang="en-US" sz="2800" dirty="0" smtClean="0"/>
              <a:t>STI </a:t>
            </a:r>
            <a:endParaRPr lang="en-US" sz="2800" dirty="0"/>
          </a:p>
          <a:p>
            <a:pPr lvl="0"/>
            <a:endParaRPr lang="en-US" sz="2800" dirty="0" smtClean="0"/>
          </a:p>
          <a:p>
            <a:pPr lvl="0"/>
            <a:r>
              <a:rPr lang="en-US" sz="2800" dirty="0" smtClean="0"/>
              <a:t>A </a:t>
            </a:r>
            <a:r>
              <a:rPr lang="en-US" sz="2800" dirty="0"/>
              <a:t>complete check-up means that the oral, anal and genital area is also completely </a:t>
            </a:r>
            <a:r>
              <a:rPr lang="en-US" sz="2800" dirty="0" smtClean="0"/>
              <a:t>examined</a:t>
            </a:r>
            <a:endParaRPr lang="en-US" sz="2800" dirty="0"/>
          </a:p>
          <a:p>
            <a:pPr lvl="0"/>
            <a:endParaRPr lang="en-US" sz="2800" dirty="0" smtClean="0"/>
          </a:p>
          <a:p>
            <a:pPr lvl="0"/>
            <a:r>
              <a:rPr lang="en-US" sz="2800" dirty="0" smtClean="0"/>
              <a:t>Speculum </a:t>
            </a:r>
            <a:r>
              <a:rPr lang="en-US" sz="2800" dirty="0"/>
              <a:t>examination for females and </a:t>
            </a:r>
            <a:r>
              <a:rPr lang="en-US" sz="2800" dirty="0" err="1"/>
              <a:t>proctoscopic</a:t>
            </a:r>
            <a:r>
              <a:rPr lang="en-US" sz="2800" dirty="0"/>
              <a:t> examination for those involved with anal sex is part of health </a:t>
            </a:r>
            <a:r>
              <a:rPr lang="en-US" sz="2800" dirty="0" smtClean="0"/>
              <a:t>check-up</a:t>
            </a:r>
            <a:endParaRPr lang="en-US" sz="2800" dirty="0"/>
          </a:p>
          <a:p>
            <a:endParaRPr lang="en-US" sz="28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000" b="1" dirty="0"/>
              <a:t>Contd.</a:t>
            </a:r>
            <a:r>
              <a:rPr lang="en-US" sz="4000" dirty="0"/>
              <a:t/>
            </a:r>
            <a:br>
              <a:rPr lang="en-US" sz="4000" dirty="0"/>
            </a:b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81000" y="990600"/>
            <a:ext cx="8229600" cy="5867400"/>
          </a:xfrm>
        </p:spPr>
        <p:txBody>
          <a:bodyPr>
            <a:noAutofit/>
          </a:bodyPr>
          <a:lstStyle/>
          <a:p>
            <a:pPr marL="274320" lvl="0" indent="-274320" algn="just">
              <a:spcBef>
                <a:spcPts val="0"/>
              </a:spcBef>
            </a:pPr>
            <a:r>
              <a:rPr lang="en-US" dirty="0"/>
              <a:t>A blood test to detect syphilis is needed at least once in six </a:t>
            </a:r>
            <a:r>
              <a:rPr lang="en-US" dirty="0" smtClean="0"/>
              <a:t>months </a:t>
            </a:r>
            <a:endParaRPr lang="en-US" dirty="0"/>
          </a:p>
          <a:p>
            <a:pPr marL="274320" lvl="0" indent="-274320" algn="just">
              <a:spcBef>
                <a:spcPts val="0"/>
              </a:spcBef>
            </a:pPr>
            <a:endParaRPr lang="en-US" dirty="0" smtClean="0"/>
          </a:p>
          <a:p>
            <a:pPr marL="274320" lvl="0" indent="-274320" algn="just">
              <a:spcBef>
                <a:spcPts val="0"/>
              </a:spcBef>
            </a:pPr>
            <a:r>
              <a:rPr lang="en-US" dirty="0" smtClean="0"/>
              <a:t>Once </a:t>
            </a:r>
            <a:r>
              <a:rPr lang="en-US" dirty="0"/>
              <a:t>in six months HRG members also need to undergo voluntary HIV counselling and </a:t>
            </a:r>
            <a:r>
              <a:rPr lang="en-US" dirty="0" smtClean="0"/>
              <a:t>testing</a:t>
            </a:r>
            <a:endParaRPr lang="en-US" dirty="0"/>
          </a:p>
          <a:p>
            <a:pPr marL="274320" lvl="0" indent="-274320" algn="just">
              <a:spcBef>
                <a:spcPts val="0"/>
              </a:spcBef>
            </a:pPr>
            <a:endParaRPr lang="en-US" dirty="0" smtClean="0"/>
          </a:p>
          <a:p>
            <a:pPr marL="274320" lvl="0" indent="-274320" algn="just">
              <a:spcBef>
                <a:spcPts val="0"/>
              </a:spcBef>
            </a:pPr>
            <a:r>
              <a:rPr lang="en-US" dirty="0" smtClean="0"/>
              <a:t>During </a:t>
            </a:r>
            <a:r>
              <a:rPr lang="en-US" dirty="0"/>
              <a:t>the first visit to clinic or if a check-up is not done for six months consecutively, the doctor prescribes medication even if there are no </a:t>
            </a:r>
            <a:r>
              <a:rPr lang="en-US" dirty="0" smtClean="0"/>
              <a:t>symptoms</a:t>
            </a:r>
            <a:endParaRPr lang="en-US" dirty="0"/>
          </a:p>
          <a:p>
            <a:pPr marL="274320" lvl="0" indent="-274320" algn="just">
              <a:spcBef>
                <a:spcPts val="0"/>
              </a:spcBef>
            </a:pPr>
            <a:endParaRPr lang="en-US" dirty="0" smtClean="0"/>
          </a:p>
          <a:p>
            <a:pPr marL="274320" lvl="0" indent="-274320" algn="just">
              <a:spcBef>
                <a:spcPts val="0"/>
              </a:spcBef>
            </a:pPr>
            <a:r>
              <a:rPr lang="en-US" dirty="0" smtClean="0"/>
              <a:t>This </a:t>
            </a:r>
            <a:r>
              <a:rPr lang="en-US" dirty="0"/>
              <a:t>is to treat hidden infections that could have gone unnoticed. This treatment is called ‘Presumptive Treatment’ also </a:t>
            </a:r>
            <a:r>
              <a:rPr lang="en-US" dirty="0" smtClean="0"/>
              <a:t>known </a:t>
            </a:r>
            <a:r>
              <a:rPr lang="en-US" dirty="0"/>
              <a:t>in short as ‘PT</a:t>
            </a:r>
            <a:r>
              <a:rPr lang="en-US" sz="2800" dirty="0" smtClean="0"/>
              <a:t>’</a:t>
            </a:r>
            <a:endParaRPr lang="en-US" sz="2800" dirty="0"/>
          </a:p>
          <a:p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000" b="1" dirty="0"/>
              <a:t>Group Work – 2 groups</a:t>
            </a:r>
            <a:r>
              <a:rPr lang="en-US" sz="4000" dirty="0"/>
              <a:t/>
            </a:r>
            <a:br>
              <a:rPr lang="en-US" sz="4000" dirty="0"/>
            </a:br>
            <a:endParaRPr lang="en-US" sz="4000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>
          <a:xfrm>
            <a:off x="457200" y="1066800"/>
            <a:ext cx="8229600" cy="57912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b="1" dirty="0"/>
              <a:t>Case 1:</a:t>
            </a:r>
            <a:r>
              <a:rPr lang="en-US" dirty="0"/>
              <a:t> A woman comes to you with a complaint of 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vaginal </a:t>
            </a:r>
            <a:r>
              <a:rPr lang="en-US" dirty="0"/>
              <a:t>discharge that she has had for the last two 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weeks</a:t>
            </a:r>
            <a:r>
              <a:rPr lang="en-US" dirty="0"/>
              <a:t>. She mentions that it is continuous and 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causes </a:t>
            </a:r>
            <a:r>
              <a:rPr lang="en-US" dirty="0"/>
              <a:t>a foul </a:t>
            </a:r>
            <a:r>
              <a:rPr lang="en-US" dirty="0" err="1"/>
              <a:t>odour</a:t>
            </a:r>
            <a:r>
              <a:rPr lang="en-US" dirty="0"/>
              <a:t>. Recently, her husband also 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complained </a:t>
            </a:r>
            <a:r>
              <a:rPr lang="en-US" dirty="0"/>
              <a:t>of a burning sensation while passing urine</a:t>
            </a:r>
            <a:r>
              <a:rPr lang="en-US" dirty="0" smtClean="0"/>
              <a:t>.</a:t>
            </a:r>
          </a:p>
          <a:p>
            <a:pPr>
              <a:buNone/>
            </a:pPr>
            <a:endParaRPr lang="en-US" dirty="0"/>
          </a:p>
          <a:p>
            <a:r>
              <a:rPr lang="en-US" dirty="0" smtClean="0"/>
              <a:t> In </a:t>
            </a:r>
            <a:r>
              <a:rPr lang="en-US" dirty="0"/>
              <a:t>order to determine whether the vaginal discharge is normal or not, what questions will you ask the client?</a:t>
            </a:r>
          </a:p>
          <a:p>
            <a:pPr lvl="0"/>
            <a:r>
              <a:rPr lang="en-US" dirty="0"/>
              <a:t>If is it likely to be an STI, what actions would you suggest?</a:t>
            </a:r>
          </a:p>
          <a:p>
            <a:pPr lvl="0"/>
            <a:r>
              <a:rPr lang="en-US" dirty="0"/>
              <a:t>How do you prepare the patient for consultation by doctor?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000" b="1" dirty="0"/>
              <a:t>Contd.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8382000" cy="487375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b="1" dirty="0"/>
              <a:t>Case 2:</a:t>
            </a:r>
            <a:r>
              <a:rPr lang="en-US" dirty="0"/>
              <a:t> After attending a group education session 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on </a:t>
            </a:r>
            <a:r>
              <a:rPr lang="en-US" dirty="0"/>
              <a:t>STI and HIV in the community, a youth walks up </a:t>
            </a:r>
            <a:r>
              <a:rPr lang="en-US" dirty="0" smtClean="0"/>
              <a:t>to </a:t>
            </a:r>
            <a:r>
              <a:rPr lang="en-US" dirty="0"/>
              <a:t>you and informs you that his friend is suffering from </a:t>
            </a:r>
            <a:r>
              <a:rPr lang="en-US" dirty="0" smtClean="0"/>
              <a:t>a genital </a:t>
            </a:r>
            <a:r>
              <a:rPr lang="en-US" dirty="0"/>
              <a:t>ulcer and wants to know what to do. You begin to </a:t>
            </a:r>
            <a:r>
              <a:rPr lang="en-US" dirty="0" smtClean="0"/>
              <a:t>explore </a:t>
            </a:r>
            <a:r>
              <a:rPr lang="en-US" dirty="0"/>
              <a:t>his knowledge about STI. The youth admits that </a:t>
            </a:r>
            <a:r>
              <a:rPr lang="en-US" dirty="0" smtClean="0"/>
              <a:t>he </a:t>
            </a:r>
            <a:r>
              <a:rPr lang="en-US" dirty="0"/>
              <a:t>himself has the ulcer, which he noticed a few days ago.</a:t>
            </a:r>
          </a:p>
          <a:p>
            <a:pPr>
              <a:buNone/>
            </a:pPr>
            <a:endParaRPr lang="en-US" dirty="0"/>
          </a:p>
          <a:p>
            <a:pPr lvl="0"/>
            <a:r>
              <a:rPr lang="en-US" dirty="0"/>
              <a:t>What will you do? </a:t>
            </a:r>
          </a:p>
          <a:p>
            <a:pPr lvl="0"/>
            <a:r>
              <a:rPr lang="en-US" dirty="0"/>
              <a:t>How do you facilitate the treatment and </a:t>
            </a:r>
            <a:r>
              <a:rPr lang="en-US" dirty="0" smtClean="0"/>
              <a:t>what other </a:t>
            </a:r>
            <a:r>
              <a:rPr lang="en-US" dirty="0"/>
              <a:t>action will you recommend?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858000" cy="2133600"/>
          </a:xfrm>
        </p:spPr>
        <p:txBody>
          <a:bodyPr>
            <a:normAutofit/>
          </a:bodyPr>
          <a:lstStyle/>
          <a:p>
            <a:pPr marL="0" indent="0"/>
            <a:r>
              <a:rPr lang="en-US" sz="3200" dirty="0" smtClean="0"/>
              <a:t>CARING FOR YOURSELF AND </a:t>
            </a:r>
            <a:br>
              <a:rPr lang="en-US" sz="3200" dirty="0" smtClean="0"/>
            </a:br>
            <a:r>
              <a:rPr lang="en-US" sz="3200" dirty="0" smtClean="0"/>
              <a:t>YOUR LOVED ONES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(</a:t>
            </a:r>
            <a:r>
              <a:rPr lang="en-US" dirty="0" smtClean="0"/>
              <a:t>A Flipbook for Counselling on STI/RTI</a:t>
            </a:r>
            <a:r>
              <a:rPr lang="en-US" sz="2400" dirty="0" smtClean="0"/>
              <a:t>)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020762"/>
          </a:xfrm>
        </p:spPr>
        <p:txBody>
          <a:bodyPr>
            <a:normAutofit/>
          </a:bodyPr>
          <a:lstStyle/>
          <a:p>
            <a:r>
              <a:rPr lang="en-US" sz="4000" b="1" dirty="0" smtClean="0"/>
              <a:t>Introduction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US" sz="2900" dirty="0" smtClean="0"/>
              <a:t>The flip book has three sections:  </a:t>
            </a:r>
          </a:p>
          <a:p>
            <a:pPr>
              <a:buNone/>
            </a:pPr>
            <a:endParaRPr lang="en-US" sz="2900" dirty="0" smtClean="0"/>
          </a:p>
          <a:p>
            <a:pPr lvl="0"/>
            <a:r>
              <a:rPr lang="en-US" sz="2900" b="1" dirty="0" smtClean="0"/>
              <a:t>Section 1</a:t>
            </a:r>
            <a:r>
              <a:rPr lang="en-US" sz="2900" dirty="0" smtClean="0"/>
              <a:t> is a background or provides information on the basics of STI/RTI</a:t>
            </a:r>
          </a:p>
          <a:p>
            <a:pPr lvl="0"/>
            <a:endParaRPr lang="en-US" sz="2900" b="1" dirty="0" smtClean="0"/>
          </a:p>
          <a:p>
            <a:pPr lvl="0"/>
            <a:r>
              <a:rPr lang="en-US" sz="2900" b="1" dirty="0" smtClean="0"/>
              <a:t>Section 2</a:t>
            </a:r>
            <a:r>
              <a:rPr lang="en-US" sz="2900" dirty="0" smtClean="0"/>
              <a:t> describes treatment for  individual syndromes and other STI/RTI</a:t>
            </a:r>
          </a:p>
          <a:p>
            <a:pPr lvl="0"/>
            <a:endParaRPr lang="en-US" sz="2900" b="1" dirty="0" smtClean="0"/>
          </a:p>
          <a:p>
            <a:pPr lvl="0"/>
            <a:r>
              <a:rPr lang="en-US" sz="2900" b="1" dirty="0" smtClean="0"/>
              <a:t>Section 3</a:t>
            </a:r>
            <a:r>
              <a:rPr lang="en-US" sz="2900" dirty="0" smtClean="0"/>
              <a:t> describes standard counselling communication to create awareness, and promote </a:t>
            </a:r>
            <a:r>
              <a:rPr lang="en-US" sz="2900" dirty="0" err="1" smtClean="0"/>
              <a:t>behaviour</a:t>
            </a:r>
            <a:r>
              <a:rPr lang="en-US" sz="2900" dirty="0" smtClean="0"/>
              <a:t> change and risk reduction strategies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524000"/>
            <a:ext cx="7924800" cy="31242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3200" b="1" dirty="0" smtClean="0"/>
              <a:t>Let’s go through the flipbook</a:t>
            </a:r>
          </a:p>
          <a:p>
            <a:pPr>
              <a:buNone/>
            </a:pPr>
            <a:r>
              <a:rPr lang="en-US" sz="3200" b="1" dirty="0" smtClean="0"/>
              <a:t>and understand it better so as </a:t>
            </a:r>
          </a:p>
          <a:p>
            <a:pPr>
              <a:buNone/>
            </a:pPr>
            <a:r>
              <a:rPr lang="en-US" sz="3200" b="1" dirty="0" smtClean="0"/>
              <a:t>to use it as a tool during our </a:t>
            </a:r>
          </a:p>
          <a:p>
            <a:pPr>
              <a:buNone/>
            </a:pPr>
            <a:r>
              <a:rPr lang="en-US" sz="3200" b="1" dirty="0" err="1" smtClean="0"/>
              <a:t>counselling</a:t>
            </a:r>
            <a:r>
              <a:rPr lang="en-US" sz="3200" b="1" dirty="0" smtClean="0"/>
              <a:t> sessions!</a:t>
            </a:r>
            <a:endParaRPr lang="en-US" sz="3200" dirty="0" smtClean="0"/>
          </a:p>
          <a:p>
            <a:endParaRPr lang="en-US" sz="3200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Oriel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98</TotalTime>
  <Words>710</Words>
  <Application>Microsoft Office PowerPoint</Application>
  <PresentationFormat>On-screen Show (4:3)</PresentationFormat>
  <Paragraphs>83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Oriel</vt:lpstr>
      <vt:lpstr>Counselling for STI/RTI Management </vt:lpstr>
      <vt:lpstr>Introduction</vt:lpstr>
      <vt:lpstr>Working with High Risk Group (HRG) </vt:lpstr>
      <vt:lpstr>Contd. </vt:lpstr>
      <vt:lpstr>Group Work – 2 groups </vt:lpstr>
      <vt:lpstr>Contd. </vt:lpstr>
      <vt:lpstr>CARING FOR YOURSELF AND  YOUR LOVED ONES </vt:lpstr>
      <vt:lpstr>Introduction</vt:lpstr>
      <vt:lpstr>Slide 9</vt:lpstr>
      <vt:lpstr>Counselling Specific STI Syndromes</vt:lpstr>
      <vt:lpstr>Key things to remember for Counsellors</vt:lpstr>
      <vt:lpstr>Contd. </vt:lpstr>
      <vt:lpstr>Contd.</vt:lpstr>
      <vt:lpstr>Contd.</vt:lpstr>
      <vt:lpstr>THANK YOU!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TAPTI</dc:creator>
  <cp:lastModifiedBy>TAPTI</cp:lastModifiedBy>
  <cp:revision>37</cp:revision>
  <dcterms:created xsi:type="dcterms:W3CDTF">2009-12-15T13:55:55Z</dcterms:created>
  <dcterms:modified xsi:type="dcterms:W3CDTF">2010-01-13T05:32:57Z</dcterms:modified>
</cp:coreProperties>
</file>